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CCEE7-803B-467D-AD22-9195A06CCBEF}" v="1584" dt="2024-05-20T01:53:58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A7CC7-67CD-4392-A8A8-57552DB5337B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B158-CC8B-4589-A50E-498D0AB5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9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2B158-CC8B-4589-A50E-498D0AB549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9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8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3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5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9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5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55" r:id="rId6"/>
    <p:sldLayoutId id="2147483851" r:id="rId7"/>
    <p:sldLayoutId id="2147483852" r:id="rId8"/>
    <p:sldLayoutId id="2147483853" r:id="rId9"/>
    <p:sldLayoutId id="2147483854" r:id="rId10"/>
    <p:sldLayoutId id="214748385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17102-180E-F0B4-C876-90EE6144A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406" y="557783"/>
            <a:ext cx="5852698" cy="31308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A Python Code on the Navier-Stokes  Theorem Based on Quantum Fluids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618FF-91C0-2E8D-01DE-83AE96C74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2406" y="3902206"/>
            <a:ext cx="5852698" cy="2240529"/>
          </a:xfrm>
        </p:spPr>
        <p:txBody>
          <a:bodyPr>
            <a:normAutofit/>
          </a:bodyPr>
          <a:lstStyle/>
          <a:p>
            <a:r>
              <a:rPr lang="en-US" dirty="0"/>
              <a:t>Josef Hamilton</a:t>
            </a:r>
            <a:endParaRPr lang="en-US"/>
          </a:p>
        </p:txBody>
      </p:sp>
      <p:pic>
        <p:nvPicPr>
          <p:cNvPr id="25" name="Picture 24" descr="Aesthetic liquid watercolor and ink">
            <a:extLst>
              <a:ext uri="{FF2B5EF4-FFF2-40B4-BE49-F238E27FC236}">
                <a16:creationId xmlns:a16="http://schemas.microsoft.com/office/drawing/2014/main" id="{1C02312A-261B-5F4D-A885-04275A762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0" r="38969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32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D76D-130E-B486-6C9C-697EA07B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 Part of 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E5E1-D638-16FD-C346-4C2558FE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5"/>
            <a:ext cx="11277600" cy="43535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statement shows the pieces of Python code that explains the different variables that will be used later in this statement. Here it is: </a:t>
            </a:r>
          </a:p>
          <a:p>
            <a:endParaRPr lang="en-US" dirty="0">
              <a:cs typeface="Miriam Fixed" panose="020B0509050101010101" pitchFamily="49" charset="-79"/>
            </a:endParaRPr>
          </a:p>
          <a:p>
            <a:endParaRPr lang="en-US" dirty="0">
              <a:cs typeface="Miriam Fixed" panose="020B0509050101010101" pitchFamily="49" charset="-79"/>
            </a:endParaRPr>
          </a:p>
          <a:p>
            <a:endParaRPr lang="en-US" dirty="0">
              <a:cs typeface="Miriam Fixed" panose="020B0509050101010101" pitchFamily="49" charset="-79"/>
            </a:endParaRPr>
          </a:p>
          <a:p>
            <a:endParaRPr lang="en-US" dirty="0">
              <a:cs typeface="Miriam Fixed" panose="020B0509050101010101" pitchFamily="49" charset="-79"/>
            </a:endParaRPr>
          </a:p>
          <a:p>
            <a:endParaRPr lang="en-US" dirty="0">
              <a:cs typeface="Miriam Fixed" panose="020B0509050101010101" pitchFamily="49" charset="-79"/>
            </a:endParaRPr>
          </a:p>
          <a:p>
            <a:endParaRPr lang="en-US" dirty="0">
              <a:cs typeface="Miriam Fixed" panose="020B0509050101010101" pitchFamily="49" charset="-79"/>
            </a:endParaRPr>
          </a:p>
          <a:p>
            <a:r>
              <a:rPr lang="en-US" dirty="0">
                <a:cs typeface="Miriam Fixed" panose="020B0509050101010101" pitchFamily="49" charset="-79"/>
              </a:rPr>
              <a:t>The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element_length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US" dirty="0">
                <a:cs typeface="Miriam Fixed" panose="020B0509050101010101" pitchFamily="49" charset="-79"/>
              </a:rPr>
              <a:t>variable is to calculate the domain size of the graph being the output and the number points plotted in the graph,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x</a:t>
            </a:r>
            <a:r>
              <a:rPr lang="en-US" dirty="0">
                <a:cs typeface="Miriam Fixed" panose="020B0509050101010101" pitchFamily="49" charset="-79"/>
              </a:rPr>
              <a:t> denotes the </a:t>
            </a:r>
            <a:r>
              <a:rPr lang="en-US" i="1" dirty="0">
                <a:cs typeface="Miriam Fixed" panose="020B0509050101010101" pitchFamily="49" charset="-79"/>
              </a:rPr>
              <a:t>x</a:t>
            </a:r>
            <a:r>
              <a:rPr lang="en-US" dirty="0">
                <a:cs typeface="Miriam Fixed" panose="020B0509050101010101" pitchFamily="49" charset="-79"/>
              </a:rPr>
              <a:t>-axis of the graph,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y</a:t>
            </a:r>
            <a:r>
              <a:rPr lang="en-US" dirty="0">
                <a:cs typeface="Miriam Fixed" panose="020B0509050101010101" pitchFamily="49" charset="-79"/>
              </a:rPr>
              <a:t> denotes the </a:t>
            </a:r>
            <a:r>
              <a:rPr lang="en-US" i="1" dirty="0">
                <a:cs typeface="Miriam Fixed" panose="020B0509050101010101" pitchFamily="49" charset="-79"/>
              </a:rPr>
              <a:t>y</a:t>
            </a:r>
            <a:r>
              <a:rPr lang="en-US" dirty="0">
                <a:cs typeface="Miriam Fixed" panose="020B0509050101010101" pitchFamily="49" charset="-79"/>
              </a:rPr>
              <a:t>-axis of the graph, the capital letters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X</a:t>
            </a:r>
            <a:r>
              <a:rPr lang="en-US" dirty="0">
                <a:cs typeface="Miriam Fixed" panose="020B0509050101010101" pitchFamily="49" charset="-79"/>
              </a:rPr>
              <a:t> and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Y</a:t>
            </a:r>
            <a:r>
              <a:rPr lang="en-US" dirty="0">
                <a:cs typeface="Miriam Fixed" panose="020B0509050101010101" pitchFamily="49" charset="-79"/>
              </a:rPr>
              <a:t> together into one variable as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X,Y</a:t>
            </a:r>
            <a:r>
              <a:rPr lang="en-US" dirty="0">
                <a:cs typeface="Miriam Fixed" panose="020B0509050101010101" pitchFamily="49" charset="-79"/>
              </a:rPr>
              <a:t> denotes the mesh grid plots in the graph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x,y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)</a:t>
            </a:r>
            <a:r>
              <a:rPr lang="en-US" dirty="0">
                <a:cs typeface="Miriam Fixed" panose="020B0509050101010101" pitchFamily="49" charset="-79"/>
              </a:rPr>
              <a:t>, and the three other variables like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u_prev</a:t>
            </a:r>
            <a:r>
              <a:rPr lang="en-US" dirty="0">
                <a:cs typeface="Miriam Fixed" panose="020B0509050101010101" pitchFamily="49" charset="-79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v_prev</a:t>
            </a:r>
            <a:r>
              <a:rPr lang="en-US" dirty="0">
                <a:cs typeface="Miriam Fixed" panose="020B0509050101010101" pitchFamily="49" charset="-79"/>
              </a:rPr>
              <a:t>, and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p_prev</a:t>
            </a:r>
            <a:r>
              <a:rPr lang="en-US" dirty="0">
                <a:cs typeface="Miriam Fixed" panose="020B0509050101010101" pitchFamily="49" charset="-79"/>
              </a:rPr>
              <a:t> to be used for the following: solve tentative velocity + velocity BC, pressure </a:t>
            </a:r>
            <a:r>
              <a:rPr lang="en-US" dirty="0" err="1">
                <a:cs typeface="Miriam Fixed" panose="020B0509050101010101" pitchFamily="49" charset="-79"/>
              </a:rPr>
              <a:t>poisson</a:t>
            </a:r>
            <a:r>
              <a:rPr lang="en-US" dirty="0">
                <a:cs typeface="Miriam Fixed" panose="020B0509050101010101" pitchFamily="49" charset="-79"/>
              </a:rPr>
              <a:t> + pressure BC, and correct velocity + velocity BC</a:t>
            </a:r>
            <a:endParaRPr lang="en-US" dirty="0">
              <a:latin typeface="Consolas" panose="020B0609020204030204" pitchFamily="49" charset="0"/>
              <a:cs typeface="Miriam Fixed" panose="020B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72F77-C52C-7B50-9770-7E67534A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70" y="2720683"/>
            <a:ext cx="4730355" cy="23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9526E-90ED-1728-F3A7-08749E04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The 2</a:t>
            </a:r>
            <a:r>
              <a:rPr lang="en-US" sz="3700" baseline="30000" dirty="0"/>
              <a:t>nd</a:t>
            </a:r>
            <a:r>
              <a:rPr lang="en-US" sz="3700" dirty="0"/>
              <a:t> Part of the </a:t>
            </a:r>
            <a:r>
              <a:rPr lang="en-US" sz="3700" dirty="0">
                <a:latin typeface="Consolas" panose="020B0609020204030204" pitchFamily="49" charset="0"/>
              </a:rPr>
              <a:t>def main():</a:t>
            </a:r>
            <a:r>
              <a:rPr lang="en-US" sz="3700" dirty="0"/>
              <a:t> statement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7A738-6D36-E307-4D5F-567955E5F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48521"/>
                <a:ext cx="6204155" cy="34706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 part of the </a:t>
                </a:r>
                <a:r>
                  <a:rPr lang="en-US" dirty="0">
                    <a:latin typeface="Consolas" panose="020B0609020204030204" pitchFamily="49" charset="0"/>
                  </a:rPr>
                  <a:t>def main():</a:t>
                </a:r>
                <a:r>
                  <a:rPr lang="en-US" dirty="0"/>
                  <a:t> statement defines discretized differential operators that take the central differences in </a:t>
                </a:r>
                <a:r>
                  <a:rPr lang="en-US" dirty="0">
                    <a:latin typeface="Consolas" panose="020B0609020204030204" pitchFamily="49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y</a:t>
                </a:r>
                <a:r>
                  <a:rPr lang="en-US" dirty="0"/>
                  <a:t> along some field </a:t>
                </a:r>
                <a:r>
                  <a:rPr lang="en-US" dirty="0">
                    <a:latin typeface="Consolas" panose="020B0609020204030204" pitchFamily="49" charset="0"/>
                  </a:rPr>
                  <a:t>f</a:t>
                </a:r>
                <a:r>
                  <a:rPr lang="en-US" dirty="0"/>
                  <a:t> which defines the partial differential equation of </a:t>
                </a:r>
                <a:r>
                  <a:rPr lang="en-US" dirty="0">
                    <a:latin typeface="Consolas" panose="020B0609020204030204" pitchFamily="49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y</a:t>
                </a:r>
                <a:r>
                  <a:rPr lang="en-US" dirty="0"/>
                  <a:t> and the differentiated object </a:t>
                </a:r>
                <a:r>
                  <a:rPr lang="en-US" dirty="0">
                    <a:latin typeface="Consolas" panose="020B0609020204030204" pitchFamily="49" charset="0"/>
                  </a:rPr>
                  <a:t>diff = </a:t>
                </a:r>
                <a:r>
                  <a:rPr lang="en-US" dirty="0" err="1">
                    <a:latin typeface="Consolas" panose="020B0609020204030204" pitchFamily="49" charset="0"/>
                  </a:rPr>
                  <a:t>np.zeros_like</a:t>
                </a:r>
                <a:r>
                  <a:rPr lang="en-US" dirty="0">
                    <a:latin typeface="Consolas" panose="020B0609020204030204" pitchFamily="49" charset="0"/>
                  </a:rPr>
                  <a:t>(f)</a:t>
                </a:r>
                <a:r>
                  <a:rPr lang="en-US" dirty="0"/>
                  <a:t> which returns an array of zeros in the tensor.  The central difference in </a:t>
                </a:r>
                <a:r>
                  <a:rPr lang="en-US" dirty="0">
                    <a:latin typeface="Consolas" panose="020B0609020204030204" pitchFamily="49" charset="0"/>
                  </a:rPr>
                  <a:t>x</a:t>
                </a:r>
                <a:r>
                  <a:rPr lang="en-US" dirty="0"/>
                  <a:t> is the partial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the central difference in </a:t>
                </a:r>
                <a:r>
                  <a:rPr lang="en-US" dirty="0">
                    <a:latin typeface="Consolas" panose="020B0609020204030204" pitchFamily="49" charset="0"/>
                  </a:rPr>
                  <a:t>y</a:t>
                </a:r>
                <a:r>
                  <a:rPr lang="en-US" dirty="0"/>
                  <a:t> is the partial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7A738-6D36-E307-4D5F-567955E5F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48521"/>
                <a:ext cx="6204155" cy="3470616"/>
              </a:xfrm>
              <a:blipFill>
                <a:blip r:embed="rId3"/>
                <a:stretch>
                  <a:fillRect l="-982" t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F3BB19-AD70-6560-B5B5-D1E58875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04" y="663959"/>
            <a:ext cx="3234106" cy="53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DA565-D691-718A-E7B2-0E6595ED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The 3</a:t>
            </a:r>
            <a:r>
              <a:rPr lang="en-US" sz="3700" baseline="30000" dirty="0"/>
              <a:t>rd</a:t>
            </a:r>
            <a:r>
              <a:rPr lang="en-US" sz="3700" dirty="0"/>
              <a:t> Part of the </a:t>
            </a:r>
            <a:r>
              <a:rPr lang="en-US" sz="3700" dirty="0">
                <a:latin typeface="Consolas" panose="020B0609020204030204" pitchFamily="49" charset="0"/>
              </a:rPr>
              <a:t>def main():</a:t>
            </a:r>
            <a:r>
              <a:rPr lang="en-US" sz="3700" dirty="0"/>
              <a:t>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589DFC-4886-05A6-CD50-3F90DC85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>
            <a:normAutofit/>
          </a:bodyPr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 defines the Laplace operator which is </a:t>
            </a:r>
            <a:r>
              <a:rPr lang="en-US" dirty="0">
                <a:latin typeface="Consolas" panose="020B0609020204030204" pitchFamily="49" charset="0"/>
              </a:rPr>
              <a:t>def </a:t>
            </a:r>
            <a:r>
              <a:rPr lang="en-US" dirty="0" err="1">
                <a:latin typeface="Consolas" panose="020B0609020204030204" pitchFamily="49" charset="0"/>
              </a:rPr>
              <a:t>laplace</a:t>
            </a:r>
            <a:r>
              <a:rPr lang="en-US" dirty="0">
                <a:latin typeface="Consolas" panose="020B0609020204030204" pitchFamily="49" charset="0"/>
              </a:rPr>
              <a:t>(f):</a:t>
            </a:r>
            <a:r>
              <a:rPr lang="en-US" dirty="0"/>
              <a:t> which almost does the same thing as the two other </a:t>
            </a:r>
            <a:r>
              <a:rPr lang="en-US" dirty="0">
                <a:latin typeface="Consolas" panose="020B0609020204030204" pitchFamily="49" charset="0"/>
              </a:rPr>
              <a:t>def</a:t>
            </a:r>
            <a:r>
              <a:rPr lang="en-US" dirty="0"/>
              <a:t> statements but a slight change in the formula for </a:t>
            </a:r>
            <a:r>
              <a:rPr lang="en-US" dirty="0">
                <a:latin typeface="Consolas" panose="020B0609020204030204" pitchFamily="49" charset="0"/>
              </a:rPr>
              <a:t>diff[1:-1, 1:-1]</a:t>
            </a:r>
            <a:r>
              <a:rPr lang="en-US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DECC1-F320-ECCA-75E5-6CBB573E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98" y="663959"/>
            <a:ext cx="3570119" cy="53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2BBCF-735E-2B19-2FC9-4ECFCA1C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/>
              <a:t>The 4</a:t>
            </a:r>
            <a:r>
              <a:rPr lang="en-US" baseline="30000"/>
              <a:t>th</a:t>
            </a:r>
            <a:r>
              <a:rPr lang="en-US"/>
              <a:t> Part of the </a:t>
            </a:r>
            <a:r>
              <a:rPr lang="en-US">
                <a:latin typeface="Consolas" panose="020B0609020204030204" pitchFamily="49" charset="0"/>
              </a:rPr>
              <a:t>def main():</a:t>
            </a:r>
            <a:r>
              <a:rPr lang="en-US"/>
              <a:t> statement</a:t>
            </a:r>
            <a:endParaRPr lang="en-US" dirty="0"/>
          </a:p>
        </p:txBody>
      </p:sp>
      <p:sp>
        <p:nvSpPr>
          <p:cNvPr id="49" name="Content Placeholder 8">
            <a:extLst>
              <a:ext uri="{FF2B5EF4-FFF2-40B4-BE49-F238E27FC236}">
                <a16:creationId xmlns:a16="http://schemas.microsoft.com/office/drawing/2014/main" id="{B57293C6-53EB-8EDB-A3DE-5199BFC0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2231924"/>
            <a:ext cx="4804927" cy="38640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4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 explains the mathematical formula </a:t>
            </a:r>
            <a:r>
              <a:rPr lang="en-US" dirty="0" err="1">
                <a:latin typeface="Consolas" panose="020B0609020204030204" pitchFamily="49" charset="0"/>
              </a:rPr>
              <a:t>maximum_possible_time_step_length</a:t>
            </a:r>
            <a:r>
              <a:rPr lang="en-US" dirty="0">
                <a:latin typeface="Consolas" panose="020B0609020204030204" pitchFamily="49" charset="0"/>
              </a:rPr>
              <a:t> = (0.5 * </a:t>
            </a:r>
            <a:r>
              <a:rPr lang="en-US" dirty="0" err="1">
                <a:latin typeface="Consolas" panose="020B0609020204030204" pitchFamily="49" charset="0"/>
              </a:rPr>
              <a:t>element_length</a:t>
            </a:r>
            <a:r>
              <a:rPr lang="en-US" dirty="0">
                <a:latin typeface="Consolas" panose="020B0609020204030204" pitchFamily="49" charset="0"/>
              </a:rPr>
              <a:t>**2 / KINEMATIC_VISCOSITY)</a:t>
            </a:r>
            <a:r>
              <a:rPr lang="en-US" dirty="0"/>
              <a:t> which calculates the maximum time step length in Python code and the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 showing that if the time step length is greater than this Python code equation </a:t>
            </a:r>
            <a:r>
              <a:rPr lang="en-US" dirty="0">
                <a:latin typeface="Consolas" panose="020B0609020204030204" pitchFamily="49" charset="0"/>
              </a:rPr>
              <a:t>STABILITY_SAFETY_FACTOR * </a:t>
            </a:r>
            <a:r>
              <a:rPr lang="en-US" dirty="0" err="1">
                <a:latin typeface="Consolas" panose="020B0609020204030204" pitchFamily="49" charset="0"/>
              </a:rPr>
              <a:t>maximum_possible_time_step_length</a:t>
            </a:r>
            <a:r>
              <a:rPr lang="en-US" dirty="0"/>
              <a:t>, this statement prints a </a:t>
            </a:r>
            <a:r>
              <a:rPr lang="en-US" dirty="0" err="1">
                <a:latin typeface="Consolas" panose="020B0609020204030204" pitchFamily="49" charset="0"/>
              </a:rPr>
              <a:t>RuntimeError</a:t>
            </a:r>
            <a:r>
              <a:rPr lang="en-US" dirty="0"/>
              <a:t> statement saying </a:t>
            </a:r>
            <a:r>
              <a:rPr lang="en-US" dirty="0">
                <a:latin typeface="Consolas" panose="020B0609020204030204" pitchFamily="49" charset="0"/>
              </a:rPr>
              <a:t>“Stability is not guaranteed”</a:t>
            </a:r>
            <a:r>
              <a:rPr lang="en-US" dirty="0"/>
              <a:t>. The time step length is only limited in a certain array by a number.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A1775-AE2B-B573-2B52-C790E922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41" y="3542162"/>
            <a:ext cx="6459795" cy="119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F7748-63F1-61B5-7D37-3F779571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5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376D2A9-56BB-9282-FA1B-E550A0864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5352816" cy="3907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5</a:t>
                </a:r>
                <a:r>
                  <a:rPr lang="en-US" baseline="30000" dirty="0"/>
                  <a:t>th</a:t>
                </a:r>
                <a:r>
                  <a:rPr lang="en-US" dirty="0"/>
                  <a:t> part of the </a:t>
                </a:r>
                <a:r>
                  <a:rPr lang="en-US" dirty="0">
                    <a:latin typeface="Consolas" panose="020B0609020204030204" pitchFamily="49" charset="0"/>
                  </a:rPr>
                  <a:t>def main():</a:t>
                </a:r>
                <a:r>
                  <a:rPr lang="en-US" dirty="0"/>
                  <a:t> statement explains just the 1</a:t>
                </a:r>
                <a:r>
                  <a:rPr lang="en-US" baseline="30000" dirty="0"/>
                  <a:t>st</a:t>
                </a:r>
                <a:r>
                  <a:rPr lang="en-US" dirty="0"/>
                  <a:t> part of the </a:t>
                </a:r>
                <a:r>
                  <a:rPr lang="en-US" dirty="0">
                    <a:latin typeface="Consolas" panose="020B0609020204030204" pitchFamily="49" charset="0"/>
                  </a:rPr>
                  <a:t>for</a:t>
                </a:r>
                <a:r>
                  <a:rPr lang="en-US" dirty="0"/>
                  <a:t> loop which only define the partial differentials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, and the equations that use the Laplace operator dealing with pressure like for the variable </a:t>
                </a:r>
                <a:r>
                  <a:rPr lang="en-US" dirty="0" err="1">
                    <a:latin typeface="Consolas" panose="020B0609020204030204" pitchFamily="49" charset="0"/>
                  </a:rPr>
                  <a:t>laplace</a:t>
                </a:r>
                <a:r>
                  <a:rPr lang="en-US" dirty="0">
                    <a:latin typeface="Consolas" panose="020B0609020204030204" pitchFamily="49" charset="0"/>
                  </a:rPr>
                  <a:t>__</a:t>
                </a:r>
                <a:r>
                  <a:rPr lang="en-US" dirty="0" err="1">
                    <a:latin typeface="Consolas" panose="020B0609020204030204" pitchFamily="49" charset="0"/>
                  </a:rPr>
                  <a:t>u_prev</a:t>
                </a:r>
                <a:r>
                  <a:rPr lang="en-US" dirty="0"/>
                  <a:t>, it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, and for the variable </a:t>
                </a:r>
                <a:r>
                  <a:rPr lang="en-US" dirty="0" err="1">
                    <a:latin typeface="Consolas" panose="020B0609020204030204" pitchFamily="49" charset="0"/>
                  </a:rPr>
                  <a:t>laplace</a:t>
                </a:r>
                <a:r>
                  <a:rPr lang="en-US" dirty="0">
                    <a:latin typeface="Consolas" panose="020B0609020204030204" pitchFamily="49" charset="0"/>
                  </a:rPr>
                  <a:t>__</a:t>
                </a:r>
                <a:r>
                  <a:rPr lang="en-US" dirty="0" err="1">
                    <a:latin typeface="Consolas" panose="020B0609020204030204" pitchFamily="49" charset="0"/>
                  </a:rPr>
                  <a:t>v_prev</a:t>
                </a:r>
                <a:r>
                  <a:rPr lang="en-US" dirty="0"/>
                  <a:t>, 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376D2A9-56BB-9282-FA1B-E550A0864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5352816" cy="3907528"/>
              </a:xfrm>
              <a:blipFill>
                <a:blip r:embed="rId2"/>
                <a:stretch>
                  <a:fillRect l="-1139" t="-468" r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BA65A-7AEB-CA6E-09C8-9554702E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84" y="3418942"/>
            <a:ext cx="5352816" cy="18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5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EA252-4C02-D621-AE42-ECF506100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/>
              <a:t>The 6</a:t>
            </a:r>
            <a:r>
              <a:rPr lang="en-US" baseline="30000"/>
              <a:t>th</a:t>
            </a:r>
            <a:r>
              <a:rPr lang="en-US"/>
              <a:t> Part of the </a:t>
            </a:r>
            <a:r>
              <a:rPr lang="en-US">
                <a:latin typeface="Consolas" panose="020B0609020204030204" pitchFamily="49" charset="0"/>
              </a:rPr>
              <a:t>def main():</a:t>
            </a:r>
            <a:r>
              <a:rPr lang="en-US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0E042F4-2792-6173-B83B-79FE002769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4414685" cy="3907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6</a:t>
                </a:r>
                <a:r>
                  <a:rPr lang="en-US" baseline="30000" dirty="0"/>
                  <a:t>th</a:t>
                </a:r>
                <a:r>
                  <a:rPr lang="en-US" dirty="0"/>
                  <a:t> part of the </a:t>
                </a:r>
                <a:r>
                  <a:rPr lang="en-US" dirty="0">
                    <a:latin typeface="Consolas" panose="020B0609020204030204" pitchFamily="49" charset="0"/>
                  </a:rPr>
                  <a:t>def main():</a:t>
                </a:r>
                <a:r>
                  <a:rPr lang="en-US" dirty="0"/>
                  <a:t> statement deals with the 2</a:t>
                </a:r>
                <a:r>
                  <a:rPr lang="en-US" baseline="30000" dirty="0"/>
                  <a:t>nd</a:t>
                </a:r>
                <a:r>
                  <a:rPr lang="en-US" dirty="0"/>
                  <a:t> part of the </a:t>
                </a:r>
                <a:r>
                  <a:rPr lang="en-US" dirty="0">
                    <a:latin typeface="Consolas" panose="020B0609020204030204" pitchFamily="49" charset="0"/>
                  </a:rPr>
                  <a:t>for</a:t>
                </a:r>
                <a:r>
                  <a:rPr lang="en-US" dirty="0"/>
                  <a:t> loop where we are now actually starting to solve the Navier-Stokes Equation. First, we perform a tentative step by solving the momentum equation without the pressure gradient. We now start with </a:t>
                </a:r>
                <a:r>
                  <a:rPr lang="en-US" dirty="0" err="1">
                    <a:latin typeface="Consolas" panose="020B0609020204030204" pitchFamily="49" charset="0"/>
                  </a:rPr>
                  <a:t>u_tent</a:t>
                </a:r>
                <a:r>
                  <a:rPr lang="en-US" dirty="0"/>
                  <a:t> which is this equation: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0E042F4-2792-6173-B83B-79FE002769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4414685" cy="3907528"/>
              </a:xfrm>
              <a:blipFill>
                <a:blip r:embed="rId2"/>
                <a:stretch>
                  <a:fillRect l="-1381" t="-468" r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A254E-4834-EA54-661A-862ACA46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39" y="2746107"/>
            <a:ext cx="6705600" cy="2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07BF9-EC9B-0D77-62F0-88BBA70E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7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47203C-AF1C-3486-3DD9-AE895B5560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4916130" cy="3445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Now, the second part is </a:t>
                </a:r>
                <a:r>
                  <a:rPr lang="en-US" dirty="0" err="1">
                    <a:latin typeface="Consolas" panose="020B0609020204030204" pitchFamily="49" charset="0"/>
                  </a:rPr>
                  <a:t>v_tent</a:t>
                </a:r>
                <a:r>
                  <a:rPr lang="en-US" dirty="0"/>
                  <a:t> which is this equation: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B47203C-AF1C-3486-3DD9-AE895B556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4916130" cy="3445893"/>
              </a:xfrm>
              <a:blipFill>
                <a:blip r:embed="rId2"/>
                <a:stretch>
                  <a:fillRect l="-1241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6323A-907D-379C-AB3A-F3273E5B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84" y="2658822"/>
            <a:ext cx="5352816" cy="34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54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82D98-52E4-5F1C-2BA5-F8FC5471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8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E2BC0-9D5C-FA55-4C1C-6E6FB44B1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5472" y="2397689"/>
                <a:ext cx="4835580" cy="3708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This part of the </a:t>
                </a:r>
                <a:r>
                  <a:rPr lang="en-US" dirty="0">
                    <a:latin typeface="Consolas" panose="020B0609020204030204" pitchFamily="49" charset="0"/>
                  </a:rPr>
                  <a:t>def main():</a:t>
                </a:r>
                <a:r>
                  <a:rPr lang="en-US" dirty="0"/>
                  <a:t> statement deals with the velocity boundary conditions for </a:t>
                </a:r>
                <a:r>
                  <a:rPr lang="en-US" dirty="0" err="1">
                    <a:latin typeface="Consolas" panose="020B0609020204030204" pitchFamily="49" charset="0"/>
                  </a:rPr>
                  <a:t>u_</a:t>
                </a:r>
                <a:r>
                  <a:rPr lang="en-US" dirty="0" err="1"/>
                  <a:t>tent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nsolas" panose="020B0609020204030204" pitchFamily="49" charset="0"/>
                  </a:rPr>
                  <a:t>v_tent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written in the Python code form and the pieces of data in the code like </a:t>
                </a:r>
                <a:r>
                  <a:rPr lang="en-US" dirty="0">
                    <a:latin typeface="Consolas" panose="020B0609020204030204" pitchFamily="49" charset="0"/>
                  </a:rPr>
                  <a:t>d_u_</a:t>
                </a:r>
                <a:r>
                  <a:rPr lang="en-US" dirty="0" err="1">
                    <a:latin typeface="Consolas" panose="020B0609020204030204" pitchFamily="49" charset="0"/>
                  </a:rPr>
                  <a:t>prev</a:t>
                </a:r>
                <a:r>
                  <a:rPr lang="en-US" dirty="0">
                    <a:latin typeface="Consolas" panose="020B0609020204030204" pitchFamily="49" charset="0"/>
                  </a:rPr>
                  <a:t>__</a:t>
                </a:r>
                <a:r>
                  <a:rPr lang="en-US" dirty="0" err="1">
                    <a:latin typeface="Consolas" panose="020B0609020204030204" pitchFamily="49" charset="0"/>
                  </a:rPr>
                  <a:t>d_x</a:t>
                </a:r>
                <a:r>
                  <a:rPr lang="en-US" dirty="0"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latin typeface="Consolas" panose="020B0609020204030204" pitchFamily="49" charset="0"/>
                  </a:rPr>
                  <a:t>central_difference_x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u_tent</a:t>
                </a:r>
                <a:r>
                  <a:rPr lang="en-US" dirty="0">
                    <a:latin typeface="Consolas" panose="020B0609020204030204" pitchFamily="49" charset="0"/>
                  </a:rPr>
                  <a:t>)</a:t>
                </a:r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d_v_</a:t>
                </a:r>
                <a:r>
                  <a:rPr lang="en-US" dirty="0" err="1">
                    <a:latin typeface="Consolas" panose="020B0609020204030204" pitchFamily="49" charset="0"/>
                  </a:rPr>
                  <a:t>prev</a:t>
                </a:r>
                <a:r>
                  <a:rPr lang="en-US" dirty="0">
                    <a:latin typeface="Consolas" panose="020B0609020204030204" pitchFamily="49" charset="0"/>
                  </a:rPr>
                  <a:t>__</a:t>
                </a:r>
                <a:r>
                  <a:rPr lang="en-US" dirty="0" err="1">
                    <a:latin typeface="Consolas" panose="020B0609020204030204" pitchFamily="49" charset="0"/>
                  </a:rPr>
                  <a:t>d_y</a:t>
                </a:r>
                <a:r>
                  <a:rPr lang="en-US" dirty="0"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latin typeface="Consolas" panose="020B0609020204030204" pitchFamily="49" charset="0"/>
                  </a:rPr>
                  <a:t>central_difference_y</a:t>
                </a:r>
                <a:r>
                  <a:rPr lang="en-US" dirty="0"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</a:rPr>
                  <a:t>v_tent</a:t>
                </a:r>
                <a:r>
                  <a:rPr lang="en-US" dirty="0">
                    <a:latin typeface="Consolas" panose="020B0609020204030204" pitchFamily="49" charset="0"/>
                  </a:rPr>
                  <a:t>)</a:t>
                </a:r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5EE2BC0-9D5C-FA55-4C1C-6E6FB44B1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472" y="2397689"/>
                <a:ext cx="4835580" cy="3708143"/>
              </a:xfrm>
              <a:blipFill>
                <a:blip r:embed="rId2"/>
                <a:stretch>
                  <a:fillRect l="-1387" t="-821" r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76F8C-DAD0-BA14-025A-87392D2F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100" y="2802195"/>
            <a:ext cx="6968025" cy="31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3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C5923-9FE8-0CC9-3BC8-8FC6E47F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9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8">
                <a:extLst>
                  <a:ext uri="{FF2B5EF4-FFF2-40B4-BE49-F238E27FC236}">
                    <a16:creationId xmlns:a16="http://schemas.microsoft.com/office/drawing/2014/main" id="{60DD6DD5-6A46-7F9B-2701-D1F03508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4837472" cy="38162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part now deals with an </a:t>
                </a:r>
                <a:r>
                  <a:rPr lang="en-US" dirty="0" err="1">
                    <a:latin typeface="Consolas" panose="020B0609020204030204" pitchFamily="49" charset="0"/>
                  </a:rPr>
                  <a:t>rhs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equation which is the right-hand side of the pressure-</a:t>
                </a:r>
                <a:r>
                  <a:rPr lang="en-US" dirty="0" err="1"/>
                  <a:t>poisson</a:t>
                </a:r>
                <a:r>
                  <a:rPr lang="en-US" dirty="0"/>
                  <a:t> equation. The </a:t>
                </a:r>
                <a:r>
                  <a:rPr lang="en-US" dirty="0" err="1">
                    <a:latin typeface="Consolas" panose="020B0609020204030204" pitchFamily="49" charset="0"/>
                  </a:rPr>
                  <a:t>rhs</a:t>
                </a:r>
                <a:r>
                  <a:rPr lang="en-US" dirty="0"/>
                  <a:t> code goes like this: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8">
                <a:extLst>
                  <a:ext uri="{FF2B5EF4-FFF2-40B4-BE49-F238E27FC236}">
                    <a16:creationId xmlns:a16="http://schemas.microsoft.com/office/drawing/2014/main" id="{60DD6DD5-6A46-7F9B-2701-D1F03508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4837472" cy="3816298"/>
              </a:xfrm>
              <a:blipFill>
                <a:blip r:embed="rId2"/>
                <a:stretch>
                  <a:fillRect l="-1259" t="-479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66DA0-45F8-997D-C473-A08D8927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84" y="3322194"/>
            <a:ext cx="5352816" cy="20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4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82987-92EF-3A22-8A3A-0EE2B53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10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10A0494-B664-AF32-FBC1-DD24CC6C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8" y="2397690"/>
                <a:ext cx="5013433" cy="34458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part deals with the complete pressure-</a:t>
                </a:r>
                <a:r>
                  <a:rPr lang="en-US" dirty="0" err="1"/>
                  <a:t>poisson</a:t>
                </a:r>
                <a:r>
                  <a:rPr lang="en-US" dirty="0"/>
                  <a:t> equation which comes out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the Python code version.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10A0494-B664-AF32-FBC1-DD24CC6C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2397690"/>
                <a:ext cx="5013433" cy="3445892"/>
              </a:xfrm>
              <a:blipFill>
                <a:blip r:embed="rId2"/>
                <a:stretch>
                  <a:fillRect l="-1217" t="-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DE313-610B-E85C-E4DA-85E2731B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16" y="2636356"/>
            <a:ext cx="3911552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6E1F1-E06B-1513-BDB7-933AFC7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E145-80A5-D153-138C-862F310F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Introduction to Navier-Stokes Theorem relating to Quantum Fluids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Mathematical Formula for the Navier-Stokes Theorem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Solution Strategy: (Projection Method: </a:t>
            </a:r>
            <a:r>
              <a:rPr lang="en-US" sz="1400" dirty="0" err="1"/>
              <a:t>Chorin’s</a:t>
            </a:r>
            <a:r>
              <a:rPr lang="en-US" sz="1400" dirty="0"/>
              <a:t> Splitting)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Starting the Python code on the Navier-Stokes Theorem now…….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Import statement in the Python code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Defining Constants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 </a:t>
            </a:r>
            <a:r>
              <a:rPr lang="en-US" sz="1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 main():  </a:t>
            </a:r>
            <a:r>
              <a:rPr lang="en-US" sz="1400" dirty="0">
                <a:cs typeface="Miriam Fixed" panose="020F0502020204030204" pitchFamily="49" charset="-79"/>
              </a:rPr>
              <a:t>statement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 </a:t>
            </a:r>
            <a:r>
              <a:rPr lang="en-US" sz="1400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 __name__ = “__main__”: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</a:t>
            </a:r>
            <a:r>
              <a:rPr lang="en-US" sz="1400" dirty="0">
                <a:cs typeface="Miriam Fixed" panose="020B0509050101010101" pitchFamily="49" charset="-79"/>
              </a:rPr>
              <a:t>statement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cs typeface="Miriam Fixed" panose="020B0509050101010101" pitchFamily="49" charset="-79"/>
              </a:rPr>
              <a:t>The output of the Python code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0E345F1-2335-E24F-B8C7-49F6107FF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" r="41852" b="-1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4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4F466-38BE-8AD0-DF23-2CEAB279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93" y="753346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11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8">
                <a:extLst>
                  <a:ext uri="{FF2B5EF4-FFF2-40B4-BE49-F238E27FC236}">
                    <a16:creationId xmlns:a16="http://schemas.microsoft.com/office/drawing/2014/main" id="{BBA8EB27-4552-4625-3F3F-0A4E36564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4572002" cy="399327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700" dirty="0"/>
                  <a:t>We are now describing the pressure boundary conditions in the Python code which are the homogeneous Neumann Boundary Conditions everywhere except for the top where it is a homogeneous Dirichlet boundary condition along with the other variable like </a:t>
                </a:r>
                <a:r>
                  <a:rPr lang="en-US" sz="1700" dirty="0">
                    <a:latin typeface="Consolas" panose="020B0609020204030204" pitchFamily="49" charset="0"/>
                  </a:rPr>
                  <a:t>d_p_next__</a:t>
                </a:r>
                <a:r>
                  <a:rPr lang="en-US" sz="1700" dirty="0" err="1">
                    <a:latin typeface="Consolas" panose="020B0609020204030204" pitchFamily="49" charset="0"/>
                  </a:rPr>
                  <a:t>d_x</a:t>
                </a:r>
                <a:r>
                  <a:rPr lang="en-US" sz="1700" dirty="0">
                    <a:latin typeface="Consolas" panose="020B0609020204030204" pitchFamily="49" charset="0"/>
                  </a:rPr>
                  <a:t> = </a:t>
                </a:r>
                <a:r>
                  <a:rPr lang="en-US" sz="1700" dirty="0" err="1">
                    <a:latin typeface="Consolas" panose="020B0609020204030204" pitchFamily="49" charset="0"/>
                  </a:rPr>
                  <a:t>central_difference_x</a:t>
                </a:r>
                <a:r>
                  <a:rPr lang="en-US" sz="1700" dirty="0">
                    <a:latin typeface="Consolas" panose="020B0609020204030204" pitchFamily="49" charset="0"/>
                  </a:rPr>
                  <a:t>(</a:t>
                </a:r>
                <a:r>
                  <a:rPr lang="en-US" sz="1700" dirty="0" err="1">
                    <a:latin typeface="Consolas" panose="020B0609020204030204" pitchFamily="49" charset="0"/>
                  </a:rPr>
                  <a:t>p_next</a:t>
                </a:r>
                <a:r>
                  <a:rPr lang="en-US" sz="1700" dirty="0">
                    <a:latin typeface="Consolas" panose="020B0609020204030204" pitchFamily="49" charset="0"/>
                  </a:rPr>
                  <a:t>)</a:t>
                </a:r>
                <a:r>
                  <a:rPr lang="en-US" sz="1700" dirty="0"/>
                  <a:t> which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700" dirty="0"/>
                  <a:t> and </a:t>
                </a:r>
                <a:r>
                  <a:rPr lang="en-US" sz="1700" dirty="0">
                    <a:latin typeface="Consolas" panose="020B0609020204030204" pitchFamily="49" charset="0"/>
                  </a:rPr>
                  <a:t>d_p_next__</a:t>
                </a:r>
                <a:r>
                  <a:rPr lang="en-US" sz="1700" dirty="0" err="1">
                    <a:latin typeface="Consolas" panose="020B0609020204030204" pitchFamily="49" charset="0"/>
                  </a:rPr>
                  <a:t>d_y</a:t>
                </a:r>
                <a:r>
                  <a:rPr lang="en-US" sz="1700" dirty="0">
                    <a:latin typeface="Consolas" panose="020B0609020204030204" pitchFamily="49" charset="0"/>
                  </a:rPr>
                  <a:t> = </a:t>
                </a:r>
                <a:r>
                  <a:rPr lang="en-US" sz="1700" dirty="0" err="1">
                    <a:latin typeface="Consolas" panose="020B0609020204030204" pitchFamily="49" charset="0"/>
                  </a:rPr>
                  <a:t>central_difference_y</a:t>
                </a:r>
                <a:r>
                  <a:rPr lang="en-US" sz="1700" dirty="0">
                    <a:latin typeface="Consolas" panose="020B0609020204030204" pitchFamily="49" charset="0"/>
                  </a:rPr>
                  <a:t>(</a:t>
                </a:r>
                <a:r>
                  <a:rPr lang="en-US" sz="1700" dirty="0" err="1">
                    <a:latin typeface="Consolas" panose="020B0609020204030204" pitchFamily="49" charset="0"/>
                  </a:rPr>
                  <a:t>p_next</a:t>
                </a:r>
                <a:r>
                  <a:rPr lang="en-US" sz="1700" dirty="0">
                    <a:latin typeface="Consolas" panose="020B0609020204030204" pitchFamily="49" charset="0"/>
                  </a:rPr>
                  <a:t>)</a:t>
                </a:r>
                <a:r>
                  <a:rPr lang="en-US" sz="1700" dirty="0"/>
                  <a:t> which means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700" dirty="0"/>
                  <a:t> .</a:t>
                </a:r>
              </a:p>
            </p:txBody>
          </p:sp>
        </mc:Choice>
        <mc:Fallback xmlns="">
          <p:sp>
            <p:nvSpPr>
              <p:cNvPr id="36" name="Content Placeholder 8">
                <a:extLst>
                  <a:ext uri="{FF2B5EF4-FFF2-40B4-BE49-F238E27FC236}">
                    <a16:creationId xmlns:a16="http://schemas.microsoft.com/office/drawing/2014/main" id="{BBA8EB27-4552-4625-3F3F-0A4E36564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4572002" cy="3993279"/>
              </a:xfrm>
              <a:blipFill>
                <a:blip r:embed="rId2"/>
                <a:stretch>
                  <a:fillRect l="-800" t="-305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211533-8493-D424-3A3B-3EFE32B6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5" y="3041832"/>
            <a:ext cx="6076335" cy="23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6E21B-5503-C445-6E64-E23871E4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br>
              <a:rPr lang="en-US" sz="4100" dirty="0"/>
            </a:br>
            <a:r>
              <a:rPr lang="en-US" sz="4100" dirty="0"/>
              <a:t>The 12</a:t>
            </a:r>
            <a:r>
              <a:rPr lang="en-US" sz="4100" baseline="30000" dirty="0"/>
              <a:t>th</a:t>
            </a:r>
            <a:r>
              <a:rPr lang="en-US" sz="4100" dirty="0"/>
              <a:t> Part of the </a:t>
            </a:r>
            <a:r>
              <a:rPr lang="en-US" sz="4100" dirty="0">
                <a:latin typeface="Consolas" panose="020B0609020204030204" pitchFamily="49" charset="0"/>
              </a:rPr>
              <a:t>def main():</a:t>
            </a:r>
            <a:r>
              <a:rPr lang="en-US" sz="4100" dirty="0"/>
              <a:t>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E3BFFE-1D48-CF4B-093C-ED64E3880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397689"/>
                <a:ext cx="4503175" cy="3445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are now correcting the velocities so that the fluid stays incompressible by using this equation code </a:t>
                </a:r>
                <a:r>
                  <a:rPr lang="en-US" dirty="0" err="1">
                    <a:latin typeface="Consolas" panose="020B0609020204030204" pitchFamily="49" charset="0"/>
                  </a:rPr>
                  <a:t>u_next</a:t>
                </a:r>
                <a:r>
                  <a:rPr lang="en-US" dirty="0"/>
                  <a:t> which comes out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:r>
                  <a:rPr lang="en-US" dirty="0" err="1">
                    <a:latin typeface="Consolas" panose="020B0609020204030204" pitchFamily="49" charset="0"/>
                  </a:rPr>
                  <a:t>v_next</a:t>
                </a:r>
                <a:r>
                  <a:rPr lang="en-US" dirty="0"/>
                  <a:t> which comes out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E3BFFE-1D48-CF4B-093C-ED64E3880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397689"/>
                <a:ext cx="4503175" cy="3445893"/>
              </a:xfrm>
              <a:blipFill>
                <a:blip r:embed="rId2"/>
                <a:stretch>
                  <a:fillRect l="-1353" t="-530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90596-64E1-9506-695C-0C38D7C0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9" y="2397689"/>
            <a:ext cx="5801033" cy="36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1964C-A596-B357-1320-18F66313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13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DD341E-75ED-A244-CEDC-82D131009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4298407" cy="3619653"/>
          </a:xfrm>
        </p:spPr>
        <p:txBody>
          <a:bodyPr>
            <a:normAutofit/>
          </a:bodyPr>
          <a:lstStyle/>
          <a:p>
            <a:r>
              <a:rPr lang="en-US" dirty="0"/>
              <a:t>This 13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 defines all the velocity boundary conditions for </a:t>
            </a:r>
            <a:r>
              <a:rPr lang="en-US" dirty="0" err="1">
                <a:latin typeface="Consolas" panose="020B0609020204030204" pitchFamily="49" charset="0"/>
              </a:rPr>
              <a:t>u_next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v_next</a:t>
            </a:r>
            <a:r>
              <a:rPr lang="en-US" dirty="0"/>
              <a:t> and the advance in time.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F3CD8-74A1-E05A-F70F-9099C72D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26" y="2676370"/>
            <a:ext cx="6834758" cy="34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3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0094A-6D98-6022-C955-76F74029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10563"/>
            <a:ext cx="4618072" cy="178298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The 14</a:t>
            </a:r>
            <a:r>
              <a:rPr lang="en-US" sz="4100" baseline="30000"/>
              <a:t>th</a:t>
            </a:r>
            <a:r>
              <a:rPr lang="en-US" sz="4100"/>
              <a:t> Part of the </a:t>
            </a:r>
            <a:r>
              <a:rPr lang="en-US" sz="4100">
                <a:latin typeface="Consolas" panose="020B0609020204030204" pitchFamily="49" charset="0"/>
              </a:rPr>
              <a:t>def main():</a:t>
            </a:r>
            <a:r>
              <a:rPr lang="en-US" sz="4100"/>
              <a:t> statement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A1F8DEA9-D813-E29D-A719-D1E380E6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050" y="810562"/>
            <a:ext cx="4349198" cy="5033021"/>
          </a:xfrm>
        </p:spPr>
        <p:txBody>
          <a:bodyPr>
            <a:normAutofit/>
          </a:bodyPr>
          <a:lstStyle/>
          <a:p>
            <a:r>
              <a:rPr lang="en-US" dirty="0"/>
              <a:t>The 14</a:t>
            </a:r>
            <a:r>
              <a:rPr lang="en-US" baseline="30000" dirty="0"/>
              <a:t>th</a:t>
            </a:r>
            <a:r>
              <a:rPr lang="en-US" dirty="0"/>
              <a:t> part of this statement deals with plotting the graph with figure size 10 by 10, the filled contour in the range with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Y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p_next</a:t>
            </a:r>
            <a:r>
              <a:rPr lang="en-US" dirty="0"/>
              <a:t>, and the color bar which is the </a:t>
            </a:r>
            <a:r>
              <a:rPr lang="en-US" dirty="0" err="1">
                <a:latin typeface="Consolas" panose="020B0609020204030204" pitchFamily="49" charset="0"/>
              </a:rPr>
              <a:t>plt.colorbar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function which gives the graph some nice fancy colors.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8113A-3BEE-FB94-D0AD-E15B83E7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978072"/>
            <a:ext cx="4618072" cy="13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E554A9-A639-4763-9C04-BF70E8D5B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7861B11-DEE5-471E-8256-C61A66E8B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4776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47049-4C2F-4817-5F24-752F4E57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5702422" cy="2325590"/>
          </a:xfrm>
        </p:spPr>
        <p:txBody>
          <a:bodyPr>
            <a:normAutofit/>
          </a:bodyPr>
          <a:lstStyle/>
          <a:p>
            <a:r>
              <a:rPr lang="en-US"/>
              <a:t>The 15</a:t>
            </a:r>
            <a:r>
              <a:rPr lang="en-US" baseline="30000"/>
              <a:t>th</a:t>
            </a:r>
            <a:r>
              <a:rPr lang="en-US"/>
              <a:t> Part of the </a:t>
            </a:r>
            <a:r>
              <a:rPr lang="en-US">
                <a:latin typeface="Consolas" panose="020B0609020204030204" pitchFamily="49" charset="0"/>
              </a:rPr>
              <a:t>def main():</a:t>
            </a:r>
            <a:r>
              <a:rPr lang="en-US"/>
              <a:t> statement</a:t>
            </a:r>
          </a:p>
        </p:txBody>
      </p:sp>
      <p:sp>
        <p:nvSpPr>
          <p:cNvPr id="43" name="Content Placeholder 24">
            <a:extLst>
              <a:ext uri="{FF2B5EF4-FFF2-40B4-BE49-F238E27FC236}">
                <a16:creationId xmlns:a16="http://schemas.microsoft.com/office/drawing/2014/main" id="{AAD1F045-F806-1283-A3F0-D3D3BCCA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6" y="2979174"/>
            <a:ext cx="5957751" cy="3431457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These three last sets of different statements in the code are optional. They depend on how we want the graph to come out when we run this code. The </a:t>
            </a:r>
            <a:r>
              <a:rPr lang="en-US" dirty="0" err="1">
                <a:latin typeface="Consolas" panose="020B0609020204030204" pitchFamily="49" charset="0"/>
              </a:rPr>
              <a:t>plt.streamplot</a:t>
            </a:r>
            <a:r>
              <a:rPr lang="en-US" dirty="0">
                <a:latin typeface="Consolas" panose="020B0609020204030204" pitchFamily="49" charset="0"/>
              </a:rPr>
              <a:t>(X, Y, </a:t>
            </a:r>
            <a:r>
              <a:rPr lang="en-US" dirty="0" err="1">
                <a:latin typeface="Consolas" panose="020B0609020204030204" pitchFamily="49" charset="0"/>
              </a:rPr>
              <a:t>u_next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v_next</a:t>
            </a:r>
            <a:r>
              <a:rPr lang="en-US" dirty="0">
                <a:latin typeface="Consolas" panose="020B0609020204030204" pitchFamily="49" charset="0"/>
              </a:rPr>
              <a:t>, color=“black”)</a:t>
            </a:r>
            <a:r>
              <a:rPr lang="en-US" dirty="0"/>
              <a:t> prints out lines and arrows while the </a:t>
            </a:r>
            <a:r>
              <a:rPr lang="en-US" dirty="0" err="1">
                <a:latin typeface="Consolas" panose="020B0609020204030204" pitchFamily="49" charset="0"/>
              </a:rPr>
              <a:t>plt.quiver</a:t>
            </a:r>
            <a:r>
              <a:rPr lang="en-US" dirty="0">
                <a:latin typeface="Consolas" panose="020B0609020204030204" pitchFamily="49" charset="0"/>
              </a:rPr>
              <a:t>(X, Y, </a:t>
            </a:r>
            <a:r>
              <a:rPr lang="en-US" dirty="0" err="1">
                <a:latin typeface="Consolas" panose="020B0609020204030204" pitchFamily="49" charset="0"/>
              </a:rPr>
              <a:t>u_next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v_next</a:t>
            </a:r>
            <a:r>
              <a:rPr lang="en-US" dirty="0">
                <a:latin typeface="Consolas" panose="020B0609020204030204" pitchFamily="49" charset="0"/>
              </a:rPr>
              <a:t>, color=“black”)</a:t>
            </a:r>
            <a:r>
              <a:rPr lang="en-US" dirty="0"/>
              <a:t> prints out the small arrows pointing and spinning around the graph.  We can use both statements at the same time and run the code to get a result in the graph that is different from the first two sets of different statements.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4673B-8C06-5316-1EE7-167F8FBA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321" y="2070746"/>
            <a:ext cx="4932032" cy="747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1606E-E8F0-FC94-7FDE-1DA8B891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24" y="3293217"/>
            <a:ext cx="4937625" cy="74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E1E95-6F7A-7380-4162-2CBA6EB5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27" y="4506089"/>
            <a:ext cx="5019331" cy="8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320A2-FDC3-86BA-F40E-D84BFA90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The 16</a:t>
            </a:r>
            <a:r>
              <a:rPr lang="en-US" baseline="30000" dirty="0"/>
              <a:t>th</a:t>
            </a:r>
            <a:r>
              <a:rPr lang="en-US" dirty="0"/>
              <a:t>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AAE169-6481-EB98-8CA8-082605A9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5013433" cy="3826130"/>
          </a:xfrm>
        </p:spPr>
        <p:txBody>
          <a:bodyPr>
            <a:normAutofit/>
          </a:bodyPr>
          <a:lstStyle/>
          <a:p>
            <a:r>
              <a:rPr lang="en-US" dirty="0"/>
              <a:t>Finally, the last part of the </a:t>
            </a:r>
            <a:r>
              <a:rPr lang="en-US" dirty="0">
                <a:latin typeface="Consolas" panose="020B0609020204030204" pitchFamily="49" charset="0"/>
              </a:rPr>
              <a:t>def main():</a:t>
            </a:r>
            <a:r>
              <a:rPr lang="en-US" dirty="0"/>
              <a:t> statement is the </a:t>
            </a:r>
            <a:r>
              <a:rPr lang="en-US" dirty="0">
                <a:latin typeface="Consolas" panose="020B0609020204030204" pitchFamily="49" charset="0"/>
              </a:rPr>
              <a:t>print</a:t>
            </a:r>
            <a:r>
              <a:rPr lang="en-US" dirty="0"/>
              <a:t> statement which prints this statement in quote that we will see in the terminal in Microsoft Visual Studio which says, </a:t>
            </a:r>
            <a:r>
              <a:rPr lang="en-US" dirty="0">
                <a:latin typeface="Consolas" panose="020B0609020204030204" pitchFamily="49" charset="0"/>
              </a:rPr>
              <a:t>“This is a single quote.”</a:t>
            </a:r>
            <a:r>
              <a:rPr lang="en-US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E9F2-37BE-D251-489A-C6AAF062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56" y="3553487"/>
            <a:ext cx="5037638" cy="5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A3F5-DB11-A478-F854-CBCF8DFD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if __name__ == “__main__”:</a:t>
            </a:r>
            <a:r>
              <a:rPr lang="en-US" dirty="0"/>
              <a:t>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1440A-E228-A714-D4F7-A8FA4143F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935" y="3222522"/>
            <a:ext cx="4559200" cy="106434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61BC-894F-895C-355F-96DB42A14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if __name__ == “__main__”:</a:t>
            </a:r>
            <a:r>
              <a:rPr lang="en-US" dirty="0"/>
              <a:t> statement with the </a:t>
            </a:r>
            <a:r>
              <a:rPr lang="en-US" dirty="0">
                <a:latin typeface="Consolas" panose="020B0609020204030204" pitchFamily="49" charset="0"/>
              </a:rPr>
              <a:t>main()</a:t>
            </a:r>
            <a:r>
              <a:rPr lang="en-US" dirty="0"/>
              <a:t> function is the </a:t>
            </a:r>
            <a:r>
              <a:rPr lang="en-US" dirty="0">
                <a:latin typeface="Consolas" panose="020B0609020204030204" pitchFamily="49" charset="0"/>
              </a:rPr>
              <a:t>main</a:t>
            </a:r>
            <a:r>
              <a:rPr lang="en-US" dirty="0"/>
              <a:t> switch where the file is only executed within the Python interpreter.</a:t>
            </a:r>
          </a:p>
        </p:txBody>
      </p:sp>
    </p:spTree>
    <p:extLst>
      <p:ext uri="{BB962C8B-B14F-4D97-AF65-F5344CB8AC3E}">
        <p14:creationId xmlns:p14="http://schemas.microsoft.com/office/powerpoint/2010/main" val="4256909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A264-DA00-2E24-1F92-15B947ED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 of this Python Code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D2A2-D91A-D7F4-675D-7FFB36BB8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70"/>
            <a:ext cx="4817806" cy="4034296"/>
          </a:xfrm>
        </p:spPr>
        <p:txBody>
          <a:bodyPr/>
          <a:lstStyle/>
          <a:p>
            <a:r>
              <a:rPr lang="en-US" dirty="0"/>
              <a:t>This is the final output of this code when using the </a:t>
            </a:r>
            <a:r>
              <a:rPr lang="en-US" dirty="0" err="1">
                <a:latin typeface="Consolas" panose="020B0609020204030204" pitchFamily="49" charset="0"/>
              </a:rPr>
              <a:t>plt.streamplot</a:t>
            </a:r>
            <a:r>
              <a:rPr lang="en-US" dirty="0"/>
              <a:t> function.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ABE21B0-BFDB-BF61-2F13-234B596B38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89" y="1883347"/>
            <a:ext cx="6107477" cy="4974653"/>
          </a:xfrm>
        </p:spPr>
      </p:pic>
    </p:spTree>
    <p:extLst>
      <p:ext uri="{BB962C8B-B14F-4D97-AF65-F5344CB8AC3E}">
        <p14:creationId xmlns:p14="http://schemas.microsoft.com/office/powerpoint/2010/main" val="334645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15FB-B537-3188-F7C0-5121AD68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 of this Python Code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A042-0689-F619-2665-1588CF7E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073445" cy="4095593"/>
          </a:xfrm>
        </p:spPr>
        <p:txBody>
          <a:bodyPr/>
          <a:lstStyle/>
          <a:p>
            <a:r>
              <a:rPr lang="en-US" dirty="0"/>
              <a:t>This is the final output of this code when using the </a:t>
            </a:r>
            <a:r>
              <a:rPr lang="en-US" dirty="0" err="1">
                <a:latin typeface="Consolas" panose="020B0609020204030204" pitchFamily="49" charset="0"/>
              </a:rPr>
              <a:t>plt.quiver</a:t>
            </a:r>
            <a:r>
              <a:rPr lang="en-US" dirty="0"/>
              <a:t> function.</a:t>
            </a:r>
          </a:p>
        </p:txBody>
      </p:sp>
      <p:pic>
        <p:nvPicPr>
          <p:cNvPr id="6" name="Content Placeholder 5" descr="A green and blue squares with dots&#10;&#10;Description automatically generated with medium confidence">
            <a:extLst>
              <a:ext uri="{FF2B5EF4-FFF2-40B4-BE49-F238E27FC236}">
                <a16:creationId xmlns:a16="http://schemas.microsoft.com/office/drawing/2014/main" id="{BA121759-8529-0588-F082-A3888A0E9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58" y="1849484"/>
            <a:ext cx="6154993" cy="4985545"/>
          </a:xfrm>
        </p:spPr>
      </p:pic>
    </p:spTree>
    <p:extLst>
      <p:ext uri="{BB962C8B-B14F-4D97-AF65-F5344CB8AC3E}">
        <p14:creationId xmlns:p14="http://schemas.microsoft.com/office/powerpoint/2010/main" val="2699248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913E-D3A5-7834-73E8-83F16A90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 of this Python Code (Part 3)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FA04-7C06-C680-4853-DC7F8F419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the final output of this code when using both the </a:t>
            </a:r>
            <a:r>
              <a:rPr lang="en-US" dirty="0" err="1">
                <a:latin typeface="Consolas" panose="020B0609020204030204" pitchFamily="49" charset="0"/>
              </a:rPr>
              <a:t>plt.streamplot</a:t>
            </a:r>
            <a:r>
              <a:rPr lang="en-US" dirty="0"/>
              <a:t> function and the </a:t>
            </a:r>
            <a:r>
              <a:rPr lang="en-US" dirty="0" err="1">
                <a:latin typeface="Consolas" panose="020B0609020204030204" pitchFamily="49" charset="0"/>
              </a:rPr>
              <a:t>plt.quiver</a:t>
            </a:r>
            <a:r>
              <a:rPr lang="en-US" dirty="0"/>
              <a:t> function together.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139AE0B-90A0-F9B6-C3CC-DCC8890A51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9" y="2081212"/>
            <a:ext cx="5624149" cy="4555561"/>
          </a:xfrm>
        </p:spPr>
      </p:pic>
    </p:spTree>
    <p:extLst>
      <p:ext uri="{BB962C8B-B14F-4D97-AF65-F5344CB8AC3E}">
        <p14:creationId xmlns:p14="http://schemas.microsoft.com/office/powerpoint/2010/main" val="113276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7539B-374D-8ED8-5B0C-CB729072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en-US" sz="4100" dirty="0"/>
              <a:t>Introduction to Navier-Stokes theorem Relating to Quantum Fluids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90BC-FF8A-032F-9E1E-882D6DA5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922256"/>
            <a:ext cx="9228866" cy="264453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Navier-Stokes Theorem</a:t>
            </a:r>
            <a:r>
              <a:rPr lang="en-US" dirty="0"/>
              <a:t> is based on a set of partial differential equations which describe the motion of viscous fluid substances named after the two following physicists: Claude-Louis Navier and George Gabriel Stokes which was developed over several decades from 1822 to 1850. Navier developed his part of the Navier-Stokes Theorem in 1822 and Stokes developed his other part of the theorem from the time range of eight years from 1842 to 1850.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mathematically expresses the momentum balance for Newtonian fluids and making use of conservation of mass. It is an equation that states pressure, density, velocity, and sometimes temperature.</a:t>
            </a:r>
          </a:p>
        </p:txBody>
      </p:sp>
    </p:spTree>
    <p:extLst>
      <p:ext uri="{BB962C8B-B14F-4D97-AF65-F5344CB8AC3E}">
        <p14:creationId xmlns:p14="http://schemas.microsoft.com/office/powerpoint/2010/main" val="240624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713F7-A0D5-3AD8-1C88-8A905E81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4298417" cy="253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You.</a:t>
            </a:r>
          </a:p>
        </p:txBody>
      </p:sp>
      <p:pic>
        <p:nvPicPr>
          <p:cNvPr id="1026" name="Picture 2" descr="The End GIF - Find &amp; Share on GIPHY">
            <a:extLst>
              <a:ext uri="{FF2B5EF4-FFF2-40B4-BE49-F238E27FC236}">
                <a16:creationId xmlns:a16="http://schemas.microsoft.com/office/drawing/2014/main" id="{89D348ED-EC1A-402C-A03E-C9C13BC356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0082" y="1518106"/>
            <a:ext cx="5022318" cy="371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66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5A2F7-A6B6-2EF2-B103-3FE14E7E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en-US"/>
              <a:t>The Mathematical Formulas for the Navier-Stokes Theorem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C898D-F6E2-0D51-9187-9C2BD883B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7" y="2922255"/>
                <a:ext cx="10485514" cy="341955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general formulas for the Navier-Stokes theorem are based on the momentum, incompressibility, pressure, time, force, kinematic viscosity, and the velocity.	</a:t>
                </a:r>
              </a:p>
              <a:p>
                <a:pPr marL="857250" lvl="2" indent="-400050">
                  <a:buFont typeface="+mj-lt"/>
                  <a:buAutoNum type="romanLcPeriod"/>
                </a:pPr>
                <a:r>
                  <a:rPr lang="en-US" sz="1800" u="sng" dirty="0"/>
                  <a:t>Momentum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velocity,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pressure,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force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kinematic viscosity,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density,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time,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the </a:t>
                </a:r>
                <a:r>
                  <a:rPr lang="en-US" sz="1800" dirty="0" err="1">
                    <a:ea typeface="Cambria Math" panose="02040503050406030204" pitchFamily="18" charset="0"/>
                  </a:rPr>
                  <a:t>N</a:t>
                </a:r>
                <a:r>
                  <a:rPr lang="en-US" sz="1800" b="0" dirty="0" err="1">
                    <a:ea typeface="Cambria Math" panose="02040503050406030204" pitchFamily="18" charset="0"/>
                  </a:rPr>
                  <a:t>abla</a:t>
                </a:r>
                <a:r>
                  <a:rPr lang="en-US" sz="1800" b="0" dirty="0">
                    <a:ea typeface="Cambria Math" panose="02040503050406030204" pitchFamily="18" charset="0"/>
                  </a:rPr>
                  <a:t> operator (defining nonlinear convection, gradient and divergence)</a:t>
                </a:r>
              </a:p>
              <a:p>
                <a:pPr marL="857250" lvl="2" indent="-400050">
                  <a:buFont typeface="+mj-lt"/>
                  <a:buAutoNum type="romanLcPeriod"/>
                </a:pPr>
                <a:r>
                  <a:rPr lang="en-US" sz="1800" u="sng" dirty="0">
                    <a:ea typeface="Cambria Math" panose="02040503050406030204" pitchFamily="18" charset="0"/>
                  </a:rPr>
                  <a:t>Incompressibility</a:t>
                </a:r>
                <a:r>
                  <a:rPr lang="en-US" sz="18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857250" lvl="2" indent="-400050">
                  <a:buFont typeface="+mj-lt"/>
                  <a:buAutoNum type="romanLcPeriod"/>
                </a:pPr>
                <a:r>
                  <a:rPr lang="en-US" sz="1800" dirty="0">
                    <a:ea typeface="Cambria Math" panose="02040503050406030204" pitchFamily="18" charset="0"/>
                  </a:rPr>
                  <a:t>Velocity and pressure have zero initial conditions.</a:t>
                </a:r>
              </a:p>
              <a:p>
                <a:pPr marL="857250" lvl="2" indent="-400050">
                  <a:buFont typeface="+mj-lt"/>
                  <a:buAutoNum type="romanLcPeriod"/>
                </a:pPr>
                <a:r>
                  <a:rPr lang="en-US" sz="1800" dirty="0">
                    <a:ea typeface="Cambria Math" panose="02040503050406030204" pitchFamily="18" charset="0"/>
                  </a:rPr>
                  <a:t>Homogeneous Dirichlet Boundary Conditions everywhere except for horizontal velocity at the top. It is driven by an external flow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857250" lvl="2" indent="-400050">
                  <a:buFont typeface="+mj-lt"/>
                  <a:buAutoNum type="romanLcPeriod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endParaRPr lang="en-US" dirty="0">
                  <a:ea typeface="Cambria Math" panose="02040503050406030204" pitchFamily="18" charset="0"/>
                </a:endParaRPr>
              </a:p>
              <a:p>
                <a:pPr marL="514350" lvl="1" indent="-285750">
                  <a:buFont typeface="Arial" panose="020B0604020202020204" pitchFamily="34" charset="0"/>
                  <a:buChar char="•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628650" lvl="1" indent="-400050">
                  <a:buFont typeface="+mj-lt"/>
                  <a:buAutoNum type="romanLcPeriod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C898D-F6E2-0D51-9187-9C2BD883B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7" y="2922255"/>
                <a:ext cx="10485514" cy="3419551"/>
              </a:xfrm>
              <a:blipFill>
                <a:blip r:embed="rId2"/>
                <a:stretch>
                  <a:fillRect l="-349" t="-535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80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B39A6-D628-4338-9D6E-995B6A739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C5558-B6A2-CB51-ACF9-5E5AFDA0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0562"/>
            <a:ext cx="9228866" cy="1890597"/>
          </a:xfrm>
        </p:spPr>
        <p:txBody>
          <a:bodyPr>
            <a:normAutofit/>
          </a:bodyPr>
          <a:lstStyle/>
          <a:p>
            <a:r>
              <a:rPr lang="en-US" dirty="0"/>
              <a:t>Solution Strategy: (Projection Method </a:t>
            </a:r>
            <a:r>
              <a:rPr lang="en-US" dirty="0" err="1"/>
              <a:t>Chorin’s</a:t>
            </a:r>
            <a:r>
              <a:rPr lang="en-US" dirty="0"/>
              <a:t> Splitting)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EB82B4-D9A1-4145-93F1-004DC0B9B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0F26B-FFC0-DE31-CDED-C544DED70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7" y="2922255"/>
                <a:ext cx="9394133" cy="2898441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Momentum equation without pressure gradient for tentative velocity (with given Boundary Conditions).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pressure Poisson equation for pressure at next point in time (with homogeneous Neumann Boundary Conditions everywhere except for the top, where it is homogeneous Dirichlet).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Correct the velocities (and again enforce the Velocities Boundary Conditions).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0F26B-FFC0-DE31-CDED-C544DED70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7" y="2922255"/>
                <a:ext cx="9394133" cy="2898441"/>
              </a:xfrm>
              <a:blipFill>
                <a:blip r:embed="rId2"/>
                <a:stretch>
                  <a:fillRect l="-649" t="-1261" r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02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391A-57D8-955B-B67A-5114A083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the Python code on the Navier-Stokes Theorem now…..</a:t>
            </a:r>
          </a:p>
        </p:txBody>
      </p:sp>
      <p:pic>
        <p:nvPicPr>
          <p:cNvPr id="1026" name="Picture 2" descr="Let S Go">
            <a:extLst>
              <a:ext uri="{FF2B5EF4-FFF2-40B4-BE49-F238E27FC236}">
                <a16:creationId xmlns:a16="http://schemas.microsoft.com/office/drawing/2014/main" id="{9C40B4C9-7E39-4DFA-F1F8-9F2FF27B5B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566220"/>
            <a:ext cx="5459054" cy="32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05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0F5F-DE88-4133-6876-507DC77D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dirty="0"/>
              <a:t>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7A5B-4786-C4B4-8B42-34EA1410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start this Python code, we begin these three following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import</a:t>
            </a:r>
            <a:r>
              <a:rPr lang="en-US" dirty="0">
                <a:cs typeface="Miriam Fixed" panose="020B0509050101010101" pitchFamily="49" charset="-79"/>
              </a:rPr>
              <a:t> statements: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are needed to be in the code for the computer to use and calculate these mathematical equations on the Navier-Stokes Theorem and sketch a graph with some plots, lines and arrows indicating the flow of the fluids in quantum fluids using 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from</a:t>
            </a:r>
            <a:r>
              <a:rPr lang="en-US" dirty="0">
                <a:cs typeface="Miriam Fixed" panose="020B0509050101010101" pitchFamily="49" charset="-79"/>
              </a:rPr>
              <a:t> statements import the </a:t>
            </a:r>
            <a:r>
              <a:rPr lang="en-US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tqdm</a:t>
            </a:r>
            <a:r>
              <a:rPr lang="en-US" dirty="0">
                <a:cs typeface="Miriam Fixed" panose="020B0509050101010101" pitchFamily="49" charset="-79"/>
              </a:rPr>
              <a:t> from itself for the progress of the iterative processes giving us valuable insights into how much work have been completed and how much is remaining. The </a:t>
            </a:r>
            <a:r>
              <a:rPr lang="en-US" dirty="0" err="1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tqdm</a:t>
            </a:r>
            <a:r>
              <a:rPr lang="en-US" dirty="0">
                <a:cs typeface="Miriam Fixed" panose="020B0509050101010101" pitchFamily="49" charset="-79"/>
              </a:rPr>
              <a:t> Python module comes from the Arabic word </a:t>
            </a:r>
            <a:r>
              <a:rPr lang="en-US" i="1" dirty="0" err="1">
                <a:cs typeface="Miriam Fixed" panose="020B0509050101010101" pitchFamily="49" charset="-79"/>
              </a:rPr>
              <a:t>taqaddum</a:t>
            </a:r>
            <a:r>
              <a:rPr lang="en-US" i="1" dirty="0">
                <a:cs typeface="Miriam Fixed" panose="020B0509050101010101" pitchFamily="49" charset="-79"/>
              </a:rPr>
              <a:t> </a:t>
            </a:r>
            <a:r>
              <a:rPr lang="en-US" dirty="0">
                <a:cs typeface="Miriam Fixed" panose="020B0509050101010101" pitchFamily="49" charset="-79"/>
              </a:rPr>
              <a:t>which means </a:t>
            </a:r>
            <a:r>
              <a:rPr lang="en-US" i="1" dirty="0">
                <a:cs typeface="Miriam Fixed" panose="020B0509050101010101" pitchFamily="49" charset="-79"/>
              </a:rPr>
              <a:t>progress </a:t>
            </a:r>
            <a:r>
              <a:rPr lang="en-US" dirty="0">
                <a:cs typeface="Miriam Fixed" panose="020B0509050101010101" pitchFamily="49" charset="-79"/>
              </a:rPr>
              <a:t>when translated into English.</a:t>
            </a:r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F1E4B-99C5-5D4F-ADD8-0CAA769B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09" y="2732109"/>
            <a:ext cx="4301291" cy="12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0E5C-2DC6-2D96-EC59-FE5616B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Constants in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AEEC-6B70-5F0C-629E-67089BB9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all the constants defined in the Python code which will be used later in the code for use for the calculations of the Navier-Stokes Theorem in 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statement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5F83-8178-40BD-9006-E4C301F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721" y="2930013"/>
            <a:ext cx="4639840" cy="29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7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0351-37B9-CFDD-4D00-573523C6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BE96-9D31-6700-B40B-E914C761D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is the body of the Python code which has all the different mathematical formulas related to the Navier-Stokes Theorem written in code plus the other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def</a:t>
            </a:r>
            <a:r>
              <a:rPr lang="en-US" dirty="0">
                <a:cs typeface="Miriam Fixed" panose="020B0509050101010101" pitchFamily="49" charset="-79"/>
              </a:rPr>
              <a:t> statements inside that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def main(): </a:t>
            </a:r>
            <a:r>
              <a:rPr lang="en-US" dirty="0">
                <a:cs typeface="Miriam Fixed" panose="020B0509050101010101" pitchFamily="49" charset="-79"/>
              </a:rPr>
              <a:t>statement that do the calculations using the formulas provided, 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if</a:t>
            </a:r>
            <a:r>
              <a:rPr lang="en-US" dirty="0">
                <a:cs typeface="Miriam Fixed" panose="020B0509050101010101" pitchFamily="49" charset="-79"/>
              </a:rPr>
              <a:t> statements, and the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plt</a:t>
            </a:r>
            <a:r>
              <a:rPr lang="en-US" dirty="0">
                <a:cs typeface="Miriam Fixed" panose="020B0509050101010101" pitchFamily="49" charset="-79"/>
              </a:rPr>
              <a:t> statements as from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import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matplotlib.pyplot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 as </a:t>
            </a:r>
            <a:r>
              <a:rPr lang="en-US" dirty="0" err="1">
                <a:latin typeface="Consolas" panose="020B0609020204030204" pitchFamily="49" charset="0"/>
                <a:cs typeface="Miriam Fixed" panose="020B0509050101010101" pitchFamily="49" charset="-79"/>
              </a:rPr>
              <a:t>plt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 </a:t>
            </a:r>
            <a:r>
              <a:rPr lang="en-US" dirty="0">
                <a:cs typeface="Miriam Fixed" panose="020B0509050101010101" pitchFamily="49" charset="-79"/>
              </a:rPr>
              <a:t>(the </a:t>
            </a:r>
            <a:r>
              <a:rPr lang="en-US" dirty="0">
                <a:latin typeface="Consolas" panose="020B0609020204030204" pitchFamily="49" charset="0"/>
                <a:cs typeface="Miriam Fixed" panose="020B0509050101010101" pitchFamily="49" charset="-79"/>
              </a:rPr>
              <a:t>import</a:t>
            </a:r>
            <a:r>
              <a:rPr lang="en-US" dirty="0">
                <a:cs typeface="Miriam Fixed" panose="020B0509050101010101" pitchFamily="49" charset="-79"/>
              </a:rPr>
              <a:t> statements from the beginning) which sketch a graph with lines, arrows and plots, especially a diagram.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9983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2030</Words>
  <Application>Microsoft Office PowerPoint</Application>
  <PresentationFormat>Widescreen</PresentationFormat>
  <Paragraphs>102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Aptos</vt:lpstr>
      <vt:lpstr>Arial</vt:lpstr>
      <vt:lpstr>Avenir Next LT Pro</vt:lpstr>
      <vt:lpstr>Cambria Math</vt:lpstr>
      <vt:lpstr>Cascadia Code</vt:lpstr>
      <vt:lpstr>Consolas</vt:lpstr>
      <vt:lpstr>Miriam Fixed</vt:lpstr>
      <vt:lpstr>Posterama</vt:lpstr>
      <vt:lpstr>SplashVTI</vt:lpstr>
      <vt:lpstr>A Python Code on the Navier-Stokes  Theorem Based on Quantum Fluids</vt:lpstr>
      <vt:lpstr>Agenda</vt:lpstr>
      <vt:lpstr>Introduction to Navier-Stokes theorem Relating to Quantum Fluids </vt:lpstr>
      <vt:lpstr>The Mathematical Formulas for the Navier-Stokes Theorem</vt:lpstr>
      <vt:lpstr>Solution Strategy: (Projection Method Chorin’s Splitting)</vt:lpstr>
      <vt:lpstr>Starting the Python code on the Navier-Stokes Theorem now…..</vt:lpstr>
      <vt:lpstr>  The import statements in Python</vt:lpstr>
      <vt:lpstr>Defining Constants in Python Code</vt:lpstr>
      <vt:lpstr>The def main(): statement</vt:lpstr>
      <vt:lpstr>The 1st  Part of the def main(): statement</vt:lpstr>
      <vt:lpstr>The 2nd Part of the def main(): statement </vt:lpstr>
      <vt:lpstr>The 3rd Part of the def main(): statement</vt:lpstr>
      <vt:lpstr>The 4th Part of the def main(): statement</vt:lpstr>
      <vt:lpstr>The 5th Part of the def main(): statement</vt:lpstr>
      <vt:lpstr>The 6th Part of the def main(): statement</vt:lpstr>
      <vt:lpstr>The 7th Part of the def main(): statement</vt:lpstr>
      <vt:lpstr>The 8th Part of the def main(): statement</vt:lpstr>
      <vt:lpstr>The 9th Part of the def main(): statement</vt:lpstr>
      <vt:lpstr>The 10th Part of the def main(): statement</vt:lpstr>
      <vt:lpstr>The 11th Part of the def main(): statement</vt:lpstr>
      <vt:lpstr> The 12th Part of the def main(): statement</vt:lpstr>
      <vt:lpstr>The 13th Part of the def main(): statement</vt:lpstr>
      <vt:lpstr>The 14th Part of the def main(): statement</vt:lpstr>
      <vt:lpstr>The 15th Part of the def main(): statement</vt:lpstr>
      <vt:lpstr>The 16th Part of the def main(): statement</vt:lpstr>
      <vt:lpstr>The if __name__ == “__main__”: statement</vt:lpstr>
      <vt:lpstr>The Results of this Python Code (Part 1)</vt:lpstr>
      <vt:lpstr>The Results of this Python Code (Part 2)</vt:lpstr>
      <vt:lpstr>The Results of this Python Code (Part 3) 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Josef Hamilton</dc:creator>
  <cp:lastModifiedBy>Josef Hamilton</cp:lastModifiedBy>
  <cp:revision>2</cp:revision>
  <dcterms:created xsi:type="dcterms:W3CDTF">2024-05-17T16:31:54Z</dcterms:created>
  <dcterms:modified xsi:type="dcterms:W3CDTF">2024-05-20T02:12:05Z</dcterms:modified>
</cp:coreProperties>
</file>